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63" r:id="rId6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890" cy="4956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3678" y="0"/>
            <a:ext cx="2933890" cy="4956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B489A-E8DE-400D-B42D-C687FF3849DE}" type="datetimeFigureOut">
              <a:rPr lang="en-GB" smtClean="0"/>
              <a:t>05/02/2015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523" y="4706027"/>
            <a:ext cx="5414054" cy="4457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670"/>
            <a:ext cx="2933890" cy="495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3678" y="9408670"/>
            <a:ext cx="2933890" cy="495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AA2F0-DDC6-4BAB-9F38-0F3D64493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30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AA2F0-DDC6-4BAB-9F38-0F3D6449317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85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7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4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7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2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6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5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0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8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08FF-DA21-4C3D-85D3-259414F38028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6193-8D34-41AD-A731-CCFA1FEE8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7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urotradeunion.e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745" y="609600"/>
            <a:ext cx="7543800" cy="1371600"/>
          </a:xfrm>
        </p:spPr>
        <p:txBody>
          <a:bodyPr>
            <a:normAutofit fontScale="62500" lnSpcReduction="20000"/>
          </a:bodyPr>
          <a:lstStyle/>
          <a:p>
            <a:r>
              <a:rPr lang="en-US" sz="8000" b="1" dirty="0" smtClean="0">
                <a:solidFill>
                  <a:srgbClr val="2116AA"/>
                </a:solidFill>
              </a:rPr>
              <a:t>YOUR COMMITTED TEAM </a:t>
            </a:r>
            <a:r>
              <a:rPr lang="es-ES" sz="8000" b="1" dirty="0">
                <a:solidFill>
                  <a:srgbClr val="2116AA"/>
                </a:solidFill>
              </a:rPr>
              <a:t>!</a:t>
            </a:r>
            <a:endParaRPr lang="en-US" sz="8000" b="1" dirty="0" smtClean="0">
              <a:solidFill>
                <a:srgbClr val="2116AA"/>
              </a:solidFill>
            </a:endParaRPr>
          </a:p>
          <a:p>
            <a:endParaRPr lang="en-US" sz="4400" b="1" dirty="0">
              <a:solidFill>
                <a:schemeClr val="tx1"/>
              </a:solidFill>
            </a:endParaRPr>
          </a:p>
          <a:p>
            <a:endParaRPr lang="en-US" sz="4400" b="1" dirty="0" smtClean="0">
              <a:solidFill>
                <a:schemeClr val="tx1"/>
              </a:solidFill>
            </a:endParaRPr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sz="4400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sz="4000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29025"/>
            <a:ext cx="1468755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681248"/>
            <a:ext cx="1409614" cy="12602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711728"/>
            <a:ext cx="1785049" cy="11993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850" y="3612390"/>
            <a:ext cx="1714500" cy="12858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5391064"/>
            <a:ext cx="829529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 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VOTE FOR LIST No. 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eurotradeunion.eu/images/logoFFP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340" y="3784022"/>
            <a:ext cx="1361090" cy="1114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11" descr="http://eurotradeunion.eu/images/logo_NEAR_HU_detou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0"/>
            <a:ext cx="4648200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371600"/>
            <a:ext cx="3429000" cy="37460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Our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STRENGTHS :</a:t>
            </a:r>
            <a:endParaRPr lang="en-US" sz="2800" b="1" dirty="0" smtClean="0"/>
          </a:p>
          <a:p>
            <a:pPr marL="0" indent="0">
              <a:buNone/>
            </a:pPr>
            <a:endParaRPr lang="en-US" sz="10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NEAR YOU current majority </a:t>
            </a:r>
            <a:r>
              <a:rPr lang="en-US" sz="2400" b="1" dirty="0"/>
              <a:t>in EEAS &amp; COMM </a:t>
            </a:r>
            <a:r>
              <a:rPr lang="en-US" sz="2400" b="1" dirty="0" smtClean="0"/>
              <a:t>CLP HU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Sound Knowledge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Ample Experience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Strong Motivation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Total Commitment 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/>
              <a:t>Negotiation Skills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Diversity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b="1" dirty="0" smtClean="0"/>
              <a:t>Tenacity</a:t>
            </a:r>
            <a:endParaRPr 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667375"/>
            <a:ext cx="3009900" cy="952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9625" y="1219200"/>
            <a:ext cx="331601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REPRESENT :</a:t>
            </a:r>
            <a:endParaRPr lang="en-US" sz="2800" b="1" dirty="0" smtClean="0"/>
          </a:p>
          <a:p>
            <a:endParaRPr lang="en-US" sz="1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All </a:t>
            </a:r>
            <a:r>
              <a:rPr lang="en-US" sz="2400" b="1" dirty="0"/>
              <a:t>staff </a:t>
            </a:r>
            <a:r>
              <a:rPr lang="en-US" sz="2400" b="1" dirty="0" smtClean="0"/>
              <a:t>categories (AD/AST/TA/CA/LA)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Gender </a:t>
            </a:r>
            <a:r>
              <a:rPr lang="en-US" sz="2400" b="1" dirty="0" smtClean="0"/>
              <a:t>Balanced list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A</a:t>
            </a:r>
            <a:r>
              <a:rPr lang="en-US" sz="2400" b="1" dirty="0" smtClean="0"/>
              <a:t>ll places of work  (HQ &amp; Delegations)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1000" b="1" i="1" dirty="0" smtClean="0"/>
          </a:p>
          <a:p>
            <a:r>
              <a:rPr lang="en-US" sz="2800" b="1" dirty="0" smtClean="0"/>
              <a:t>Our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CORE VALUES</a:t>
            </a:r>
          </a:p>
          <a:p>
            <a:endParaRPr lang="en-US" sz="1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Respect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 smtClean="0"/>
              <a:t>Equality</a:t>
            </a:r>
          </a:p>
          <a:p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2587" y="-23648"/>
            <a:ext cx="7694613" cy="116205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YOUR "NEAR YOU" TEAM/ EEAS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4038600" y="5518017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539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153400" cy="116205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NEAR YOU TEAM/ EEAS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82755"/>
            <a:ext cx="83820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Provide Legal, Technical and Arbitration Advice to EEAS staff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Defend Staff rights and commitments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Represent Staff on all staff matters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Offer a Help desk for all staff in the EEAS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Develop Training for staff reps in EEAS</a:t>
            </a: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Create, organize and assist Regional Networks of Delegation Staff Reps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Actively participate in the work of joint committees and working groups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Promote sound social dialogue in Delegations and at HQ</a:t>
            </a:r>
          </a:p>
          <a:p>
            <a:pPr lvl="3"/>
            <a:endParaRPr lang="en-US" sz="800" dirty="0" smtClean="0"/>
          </a:p>
          <a:p>
            <a:pPr lvl="3"/>
            <a:endParaRPr lang="en-US" sz="800" dirty="0"/>
          </a:p>
          <a:p>
            <a:endParaRPr lang="en-US" sz="1400" dirty="0" smtClean="0"/>
          </a:p>
          <a:p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86400"/>
            <a:ext cx="30099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5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7493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NEAR YOU TEAM / EEAS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86400"/>
            <a:ext cx="3009900" cy="9525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3434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</a:t>
            </a:r>
            <a:r>
              <a:rPr lang="en-US" sz="3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is on:</a:t>
            </a:r>
          </a:p>
          <a:p>
            <a:pPr marL="0" indent="0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Working methods and culture - tailored to the specific needs of  Delegations &amp; HQ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Closely monitoring Mobility and Rotation practices </a:t>
            </a:r>
            <a:r>
              <a:rPr lang="en-US" sz="2400" dirty="0"/>
              <a:t>and procedures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Defending staff in Committees for Promotion /reclassification/Sickness insurance/salary reviews etc…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Lobbying for improved working </a:t>
            </a:r>
            <a:r>
              <a:rPr lang="en-US" sz="2400" dirty="0"/>
              <a:t>conditions for </a:t>
            </a:r>
            <a:r>
              <a:rPr lang="en-US" sz="2400" dirty="0" smtClean="0"/>
              <a:t>Officials , Local Agents, Contract Agents, Temporary Agents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Recruitment practices and procedures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Health, Safety</a:t>
            </a:r>
            <a:r>
              <a:rPr lang="en-US" sz="2400" dirty="0"/>
              <a:t>, </a:t>
            </a:r>
            <a:r>
              <a:rPr lang="en-US" sz="2400" dirty="0" smtClean="0"/>
              <a:t>Security </a:t>
            </a:r>
            <a:r>
              <a:rPr lang="en-US" sz="2400" dirty="0"/>
              <a:t>and </a:t>
            </a:r>
            <a:r>
              <a:rPr lang="en-US" sz="2400" dirty="0" smtClean="0"/>
              <a:t>Protection </a:t>
            </a:r>
            <a:r>
              <a:rPr lang="en-US" sz="2400" dirty="0"/>
              <a:t>for all </a:t>
            </a:r>
            <a:r>
              <a:rPr lang="en-US" sz="2400" dirty="0" smtClean="0"/>
              <a:t>staff</a:t>
            </a:r>
            <a:endParaRPr lang="en-US" sz="2400" dirty="0"/>
          </a:p>
          <a:p>
            <a:pPr marL="0" indent="0" algn="r">
              <a:buNone/>
            </a:pPr>
            <a:endParaRPr lang="en-US" sz="1600" b="1" dirty="0" smtClean="0"/>
          </a:p>
          <a:p>
            <a:pPr marL="0" indent="0" algn="r">
              <a:buNone/>
            </a:pPr>
            <a:endParaRPr lang="en-US" sz="1600" b="1" dirty="0"/>
          </a:p>
          <a:p>
            <a:pPr marL="0" indent="0" algn="r">
              <a:buNone/>
            </a:pPr>
            <a:endParaRPr lang="en-US" sz="1600" b="1" dirty="0" smtClean="0"/>
          </a:p>
          <a:p>
            <a:pPr marL="0" indent="0" algn="r">
              <a:buNone/>
            </a:pPr>
            <a:endParaRPr lang="en-US" sz="1600" b="1" dirty="0"/>
          </a:p>
          <a:p>
            <a:pPr marL="0" indent="0" algn="r">
              <a:buNone/>
            </a:pPr>
            <a:endParaRPr lang="en-US" sz="1600" b="1" dirty="0" smtClean="0"/>
          </a:p>
          <a:p>
            <a:pPr marL="0" indent="0" algn="r">
              <a:buNone/>
            </a:pPr>
            <a:r>
              <a:rPr lang="en-US" sz="1600" b="1" dirty="0" smtClean="0">
                <a:solidFill>
                  <a:prstClr val="black"/>
                </a:solidFill>
                <a:hlinkClick r:id="rId3"/>
              </a:rPr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42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41500901"/>
              </p:ext>
            </p:extLst>
          </p:nvPr>
        </p:nvGraphicFramePr>
        <p:xfrm>
          <a:off x="838200" y="381000"/>
          <a:ext cx="7696202" cy="6019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8799"/>
                <a:gridCol w="1546004"/>
                <a:gridCol w="404598"/>
                <a:gridCol w="1143000"/>
                <a:gridCol w="2133600"/>
                <a:gridCol w="533399"/>
                <a:gridCol w="1066802"/>
              </a:tblGrid>
              <a:tr h="50026">
                <a:tc>
                  <a:txBody>
                    <a:bodyPr/>
                    <a:lstStyle/>
                    <a:p>
                      <a:endParaRPr lang="en-GB" sz="800" dirty="0">
                        <a:effectLst/>
                        <a:latin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Full members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u="none">
                          <a:effectLst/>
                        </a:rPr>
                        <a:t>Alternates</a:t>
                      </a:r>
                      <a:endParaRPr lang="en-GB" sz="900" u="none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endParaRPr lang="en-GB" sz="800">
                        <a:effectLst/>
                        <a:latin typeface="Calibri"/>
                      </a:endParaRP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Soret</a:t>
                      </a:r>
                      <a:r>
                        <a:rPr lang="en-GB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Bertrand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Traore</a:t>
                      </a:r>
                      <a:r>
                        <a:rPr lang="fr-BE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Hawa Mah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en-GB" sz="9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Davydova Victoria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UKRAINE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Buse</a:t>
                      </a:r>
                      <a:r>
                        <a:rPr lang="en-GB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Katharina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>
                          <a:solidFill>
                            <a:schemeClr val="tx1"/>
                          </a:solidFill>
                          <a:effectLst/>
                        </a:rPr>
                        <a:t>Zaccari</a:t>
                      </a: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 Fabrizio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>
                          <a:solidFill>
                            <a:schemeClr val="tx1"/>
                          </a:solidFill>
                          <a:effectLst/>
                        </a:rPr>
                        <a:t>Bolduan</a:t>
                      </a: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 Ute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BOSNIA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4</a:t>
                      </a:r>
                      <a:endParaRPr lang="en-GB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>
                          <a:solidFill>
                            <a:schemeClr val="tx1"/>
                          </a:solidFill>
                          <a:effectLst/>
                        </a:rPr>
                        <a:t>Thelen</a:t>
                      </a: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 Brunhilde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BURUNDI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Shpagina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Natalia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RUSSIA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000" b="1" u="non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Osterrieder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Holger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Geysen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Patrick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Thakkar</a:t>
                      </a:r>
                      <a:r>
                        <a:rPr lang="fr-BE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Sumeet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Burlet</a:t>
                      </a:r>
                      <a:r>
                        <a:rPr lang="en-GB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Magdalena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Mavromichalis Petros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Dehaes</a:t>
                      </a:r>
                      <a:r>
                        <a:rPr lang="en-GB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Eddy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337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Lux John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Hana</a:t>
                      </a:r>
                      <a:r>
                        <a:rPr lang="en-GB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Diantete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Albertine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CONGO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9</a:t>
                      </a:r>
                      <a:endParaRPr lang="en-GB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Kopp Ferdinand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Marcocchio</a:t>
                      </a:r>
                      <a:r>
                        <a:rPr lang="en-GB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Cathy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RWANDA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1" u="non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Kamdem</a:t>
                      </a:r>
                      <a:r>
                        <a:rPr lang="fr-BE" sz="1100" b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Noël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CAMEROON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Hinteregger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Peter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UKRAINE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Zaratiegui</a:t>
                      </a:r>
                      <a:r>
                        <a:rPr lang="en-GB" sz="11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Juan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VIETNAM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 Dirk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ALGERIA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  <a:tr h="383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>
                          <a:solidFill>
                            <a:schemeClr val="tx1"/>
                          </a:solidFill>
                          <a:effectLst/>
                        </a:rPr>
                        <a:t>Marinelli</a:t>
                      </a: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 Sergio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BOLIVIA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Jamankulova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Karlygash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KAZAKHSTAN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13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Pesevski</a:t>
                      </a:r>
                      <a:r>
                        <a:rPr lang="en-GB" sz="11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Zoran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Gourdon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Mathilde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14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Cabannais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Dominique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Pereira Gisela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ECUADOR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15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Vilcinskas</a:t>
                      </a:r>
                      <a:r>
                        <a:rPr lang="en-GB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Jurgis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UKRAINE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Rothacher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Albrecht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JAPON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16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Marlier</a:t>
                      </a:r>
                      <a:r>
                        <a:rPr lang="es-ES" sz="11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Luc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DOM. REP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Lewis Wayne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BARBADOS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17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Sokari</a:t>
                      </a:r>
                      <a:r>
                        <a:rPr lang="en-GB" sz="1100" b="1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George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Ugo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NIGERIA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Sorg</a:t>
                      </a:r>
                      <a:r>
                        <a:rPr lang="es-ES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Christoph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HQ</a:t>
                      </a: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18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Zecchini</a:t>
                      </a:r>
                      <a:r>
                        <a:rPr lang="es-ES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Sergio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TURKEY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Stas</a:t>
                      </a:r>
                      <a:r>
                        <a:rPr lang="en-GB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Caroline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SALVADOR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  <a:tr h="27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19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 err="1">
                          <a:solidFill>
                            <a:schemeClr val="tx1"/>
                          </a:solidFill>
                          <a:effectLst/>
                        </a:rPr>
                        <a:t>Hermans</a:t>
                      </a: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 Ladislaus 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MALI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Muthiani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Juliet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KENYA</a:t>
                      </a:r>
                    </a:p>
                  </a:txBody>
                  <a:tcPr marL="6897" marR="6897" marT="6897" marB="6897" anchor="ctr"/>
                </a:tc>
              </a:tr>
              <a:tr h="411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</a:t>
                      </a:r>
                      <a:endParaRPr lang="en-GB" sz="9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Schelfaut</a:t>
                      </a:r>
                      <a:r>
                        <a:rPr lang="en-GB" sz="11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Bernard</a:t>
                      </a:r>
                      <a:endParaRPr lang="en-GB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u="none" dirty="0">
                          <a:solidFill>
                            <a:schemeClr val="tx1"/>
                          </a:solidFill>
                          <a:effectLst/>
                        </a:rPr>
                        <a:t>Zamora </a:t>
                      </a:r>
                      <a:r>
                        <a:rPr lang="en-GB" sz="1100" b="1" u="none" smtClean="0">
                          <a:solidFill>
                            <a:schemeClr val="tx1"/>
                          </a:solidFill>
                          <a:effectLst/>
                        </a:rPr>
                        <a:t>Gutierrez Oliver</a:t>
                      </a:r>
                      <a:endParaRPr lang="en-GB" sz="1100" b="1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 marL="6897" marR="6897" marT="6897" marB="6897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NICARAGUA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97" marR="6897" marT="6897" marB="689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29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348</Words>
  <Application>Microsoft Office PowerPoint</Application>
  <PresentationFormat>On-screen Show (4:3)</PresentationFormat>
  <Paragraphs>214</Paragraphs>
  <Slides>5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YOUR "NEAR YOU" TEAM/ EEAS</vt:lpstr>
      <vt:lpstr>NEAR YOU TEAM/ EEAS</vt:lpstr>
      <vt:lpstr>NEAR YOU TEAM / EEAS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Elections</dc:title>
  <dc:creator>NStojanova</dc:creator>
  <cp:lastModifiedBy>KRAHL Siggi (CDP-OSP)</cp:lastModifiedBy>
  <cp:revision>51</cp:revision>
  <cp:lastPrinted>2015-01-30T15:29:49Z</cp:lastPrinted>
  <dcterms:created xsi:type="dcterms:W3CDTF">2015-01-20T00:42:31Z</dcterms:created>
  <dcterms:modified xsi:type="dcterms:W3CDTF">2015-02-05T08:57:54Z</dcterms:modified>
</cp:coreProperties>
</file>